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nva Sans Bold" panose="020B0604020202020204" charset="0"/>
      <p:regular r:id="rId12"/>
    </p:embeddedFont>
    <p:embeddedFont>
      <p:font typeface="Raleway" pitchFamily="2" charset="0"/>
      <p:regular r:id="rId13"/>
    </p:embeddedFont>
    <p:embeddedFont>
      <p:font typeface="Raleway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sv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sv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sv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sv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3.png"/><Relationship Id="rId4" Type="http://schemas.openxmlformats.org/officeDocument/2006/relationships/image" Target="../media/image15.png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7191375" cy="8953500"/>
            <a:chOff x="0" y="0"/>
            <a:chExt cx="1036915" cy="12909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6915" cy="1290994"/>
            </a:xfrm>
            <a:custGeom>
              <a:avLst/>
              <a:gdLst/>
              <a:ahLst/>
              <a:cxnLst/>
              <a:rect l="l" t="t" r="r" b="b"/>
              <a:pathLst>
                <a:path w="1036915" h="1290994">
                  <a:moveTo>
                    <a:pt x="0" y="0"/>
                  </a:moveTo>
                  <a:lnTo>
                    <a:pt x="1036915" y="0"/>
                  </a:lnTo>
                  <a:lnTo>
                    <a:pt x="1036915" y="1290994"/>
                  </a:lnTo>
                  <a:lnTo>
                    <a:pt x="0" y="1290994"/>
                  </a:lnTo>
                  <a:close/>
                </a:path>
              </a:pathLst>
            </a:custGeom>
            <a:blipFill>
              <a:blip r:embed="rId2"/>
              <a:stretch>
                <a:fillRect l="-13577" r="-13577"/>
              </a:stretch>
            </a:blipFill>
            <a:ln w="19050" cap="sq">
              <a:solidFill>
                <a:srgbClr val="FFFFFF"/>
              </a:solidFill>
              <a:prstDash val="solid"/>
              <a:miter/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9296400" y="8272821"/>
            <a:ext cx="6886575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November 18, 2025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958307" y="8631596"/>
            <a:ext cx="4441549" cy="1363067"/>
            <a:chOff x="0" y="0"/>
            <a:chExt cx="5922066" cy="181742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243190"/>
              <a:ext cx="5922066" cy="1512424"/>
              <a:chOff x="0" y="0"/>
              <a:chExt cx="1641033" cy="4191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641033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41033" h="419100">
                    <a:moveTo>
                      <a:pt x="34044" y="0"/>
                    </a:moveTo>
                    <a:lnTo>
                      <a:pt x="1606989" y="0"/>
                    </a:lnTo>
                    <a:cubicBezTo>
                      <a:pt x="1625791" y="0"/>
                      <a:pt x="1641033" y="15242"/>
                      <a:pt x="1641033" y="34044"/>
                    </a:cubicBezTo>
                    <a:lnTo>
                      <a:pt x="1641033" y="385056"/>
                    </a:lnTo>
                    <a:cubicBezTo>
                      <a:pt x="1641033" y="403858"/>
                      <a:pt x="1625791" y="419100"/>
                      <a:pt x="1606989" y="419100"/>
                    </a:cubicBezTo>
                    <a:lnTo>
                      <a:pt x="34044" y="419100"/>
                    </a:lnTo>
                    <a:cubicBezTo>
                      <a:pt x="15242" y="419100"/>
                      <a:pt x="0" y="403858"/>
                      <a:pt x="0" y="385056"/>
                    </a:cubicBezTo>
                    <a:lnTo>
                      <a:pt x="0" y="34044"/>
                    </a:lnTo>
                    <a:cubicBezTo>
                      <a:pt x="0" y="15242"/>
                      <a:pt x="15242" y="0"/>
                      <a:pt x="340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1641033" cy="466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0" y="0"/>
              <a:ext cx="5359858" cy="1817423"/>
            </a:xfrm>
            <a:custGeom>
              <a:avLst/>
              <a:gdLst/>
              <a:ahLst/>
              <a:cxnLst/>
              <a:rect l="l" t="t" r="r" b="b"/>
              <a:pathLst>
                <a:path w="5359858" h="1817423">
                  <a:moveTo>
                    <a:pt x="0" y="0"/>
                  </a:moveTo>
                  <a:lnTo>
                    <a:pt x="5359858" y="0"/>
                  </a:lnTo>
                  <a:lnTo>
                    <a:pt x="5359858" y="1817423"/>
                  </a:lnTo>
                  <a:lnTo>
                    <a:pt x="0" y="181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>
            <a:off x="9289069" y="8842870"/>
            <a:ext cx="2538493" cy="1112373"/>
          </a:xfrm>
          <a:custGeom>
            <a:avLst/>
            <a:gdLst/>
            <a:ahLst/>
            <a:cxnLst/>
            <a:rect l="l" t="t" r="r" b="b"/>
            <a:pathLst>
              <a:path w="2538493" h="1112373">
                <a:moveTo>
                  <a:pt x="0" y="0"/>
                </a:moveTo>
                <a:lnTo>
                  <a:pt x="2538493" y="0"/>
                </a:lnTo>
                <a:lnTo>
                  <a:pt x="2538493" y="1112373"/>
                </a:lnTo>
                <a:lnTo>
                  <a:pt x="0" y="11123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9296400" y="1352550"/>
            <a:ext cx="8324850" cy="6767871"/>
            <a:chOff x="0" y="0"/>
            <a:chExt cx="11099800" cy="9023827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90500"/>
              <a:ext cx="11099800" cy="74904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800"/>
                </a:lnSpc>
              </a:pPr>
              <a:r>
                <a:rPr lang="en-US" sz="108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Cooperative Housing Finance</a:t>
              </a:r>
            </a:p>
            <a:p>
              <a:pPr marL="0" lvl="0" indent="0" algn="l">
                <a:lnSpc>
                  <a:spcPts val="10800"/>
                </a:lnSpc>
              </a:pPr>
              <a:r>
                <a:rPr lang="en-US" sz="108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Platform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7731179"/>
              <a:ext cx="11099800" cy="12926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</a:pPr>
              <a:r>
                <a:rPr lang="en-US" sz="3000" dirty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Presented by Samuel Oladipo </a:t>
              </a:r>
            </a:p>
            <a:p>
              <a:pPr marL="0" lvl="0" indent="0" algn="l">
                <a:lnSpc>
                  <a:spcPts val="3640"/>
                </a:lnSpc>
              </a:pPr>
              <a:r>
                <a:rPr lang="en-US" sz="2000" dirty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Tech Media Manager, NISH Affordable Housing Ltd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31704" y="9610725"/>
            <a:ext cx="156244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671512" y="9387884"/>
            <a:ext cx="445682" cy="445682"/>
          </a:xfrm>
          <a:custGeom>
            <a:avLst/>
            <a:gdLst/>
            <a:ahLst/>
            <a:cxnLst/>
            <a:rect l="l" t="t" r="r" b="b"/>
            <a:pathLst>
              <a:path w="445682" h="445682">
                <a:moveTo>
                  <a:pt x="0" y="0"/>
                </a:moveTo>
                <a:lnTo>
                  <a:pt x="445683" y="0"/>
                </a:lnTo>
                <a:lnTo>
                  <a:pt x="445683" y="445682"/>
                </a:lnTo>
                <a:lnTo>
                  <a:pt x="0" y="445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31704" y="3652467"/>
            <a:ext cx="4144116" cy="2072058"/>
          </a:xfrm>
          <a:custGeom>
            <a:avLst/>
            <a:gdLst/>
            <a:ahLst/>
            <a:cxnLst/>
            <a:rect l="l" t="t" r="r" b="b"/>
            <a:pathLst>
              <a:path w="4144116" h="2072058">
                <a:moveTo>
                  <a:pt x="0" y="0"/>
                </a:moveTo>
                <a:lnTo>
                  <a:pt x="4144115" y="0"/>
                </a:lnTo>
                <a:lnTo>
                  <a:pt x="4144115" y="2072058"/>
                </a:lnTo>
                <a:lnTo>
                  <a:pt x="0" y="20720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0000" b="-50000"/>
            </a:stretch>
          </a:blipFill>
        </p:spPr>
      </p:sp>
      <p:sp>
        <p:nvSpPr>
          <p:cNvPr id="5" name="Freeform 5"/>
          <p:cNvSpPr/>
          <p:nvPr/>
        </p:nvSpPr>
        <p:spPr>
          <a:xfrm rot="-10800000" flipH="1" flipV="1">
            <a:off x="7208122" y="3743989"/>
            <a:ext cx="3961072" cy="1980536"/>
          </a:xfrm>
          <a:custGeom>
            <a:avLst/>
            <a:gdLst/>
            <a:ahLst/>
            <a:cxnLst/>
            <a:rect l="l" t="t" r="r" b="b"/>
            <a:pathLst>
              <a:path w="3961072" h="1980536">
                <a:moveTo>
                  <a:pt x="3961072" y="1980536"/>
                </a:moveTo>
                <a:lnTo>
                  <a:pt x="0" y="1980536"/>
                </a:lnTo>
                <a:lnTo>
                  <a:pt x="0" y="0"/>
                </a:lnTo>
                <a:lnTo>
                  <a:pt x="3961072" y="0"/>
                </a:lnTo>
                <a:lnTo>
                  <a:pt x="3961072" y="1980536"/>
                </a:lnTo>
                <a:close/>
              </a:path>
            </a:pathLst>
          </a:custGeom>
          <a:blipFill>
            <a:blip r:embed="rId5"/>
            <a:stretch>
              <a:fillRect t="-50000" b="-5000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671513" y="2017375"/>
            <a:ext cx="13958887" cy="5613691"/>
            <a:chOff x="0" y="-5412765"/>
            <a:chExt cx="18611848" cy="7484919"/>
          </a:xfrm>
        </p:grpSpPr>
        <p:sp>
          <p:nvSpPr>
            <p:cNvPr id="7" name="TextBox 7"/>
            <p:cNvSpPr txBox="1"/>
            <p:nvPr/>
          </p:nvSpPr>
          <p:spPr>
            <a:xfrm>
              <a:off x="0" y="-38100"/>
              <a:ext cx="725805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u="none" strike="noStrike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Platform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057636"/>
              <a:ext cx="7258050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r>
                <a:rPr lang="en-US" sz="2200" u="none" strike="noStrike" dirty="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Digital cooperative housing finance for inclusive solutions.</a:t>
              </a:r>
            </a:p>
          </p:txBody>
        </p:sp>
        <p:sp>
          <p:nvSpPr>
            <p:cNvPr id="25" name="TextBox 8">
              <a:extLst>
                <a:ext uri="{FF2B5EF4-FFF2-40B4-BE49-F238E27FC236}">
                  <a16:creationId xmlns:a16="http://schemas.microsoft.com/office/drawing/2014/main" id="{7F18C01F-82F2-4BD0-B1E0-BF6FA8202A58}"/>
                </a:ext>
              </a:extLst>
            </p:cNvPr>
            <p:cNvSpPr txBox="1"/>
            <p:nvPr/>
          </p:nvSpPr>
          <p:spPr>
            <a:xfrm>
              <a:off x="4895849" y="-5412765"/>
              <a:ext cx="13715999" cy="15901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2800" dirty="0" err="1">
                  <a:solidFill>
                    <a:srgbClr val="FFFFFF"/>
                  </a:solidFill>
                  <a:latin typeface="Raleway"/>
                </a:rPr>
                <a:t>Proppay</a:t>
              </a:r>
              <a:r>
                <a:rPr lang="en-US" sz="2800" dirty="0">
                  <a:solidFill>
                    <a:srgbClr val="FFFFFF"/>
                  </a:solidFill>
                  <a:latin typeface="Raleway"/>
                </a:rPr>
                <a:t> is a digital cooperative housing finance platform developed by NISH Affordable Ltd in collaboration with financial institutions and </a:t>
              </a:r>
              <a:r>
                <a:rPr lang="en-US" sz="2800" dirty="0" err="1">
                  <a:solidFill>
                    <a:srgbClr val="FFFFFF"/>
                  </a:solidFill>
                  <a:latin typeface="Raleway"/>
                </a:rPr>
                <a:t>fintechs</a:t>
              </a:r>
              <a:endParaRPr lang="en-US" sz="2800" dirty="0">
                <a:solidFill>
                  <a:srgbClr val="FFFFFF"/>
                </a:solidFill>
                <a:latin typeface="Raleway"/>
                <a:sym typeface="Raleway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604444" y="742950"/>
            <a:ext cx="13383912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900"/>
              </a:lnSpc>
            </a:pPr>
            <a:r>
              <a:rPr lang="en-US" sz="9000" u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What is Proppay?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419850" y="6076950"/>
            <a:ext cx="5448300" cy="1554116"/>
            <a:chOff x="0" y="0"/>
            <a:chExt cx="7264400" cy="207215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72644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u="none" strike="noStrike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Aggregation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57636"/>
              <a:ext cx="7264400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r>
                <a:rPr lang="en-US" sz="2200" u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Combines savings for efficient loans and repayments.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172950" y="6076950"/>
            <a:ext cx="5448300" cy="1554116"/>
            <a:chOff x="0" y="0"/>
            <a:chExt cx="7264400" cy="2072154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38100"/>
              <a:ext cx="7264400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b="1" u="none" strike="noStrike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Insurance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057636"/>
              <a:ext cx="7264400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r>
                <a:rPr lang="en-US" sz="2200" u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Offers protection for homeowners and their investments.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359380" y="9412274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</a:p>
        </p:txBody>
      </p:sp>
      <p:sp>
        <p:nvSpPr>
          <p:cNvPr id="17" name="Freeform 17"/>
          <p:cNvSpPr/>
          <p:nvPr/>
        </p:nvSpPr>
        <p:spPr>
          <a:xfrm>
            <a:off x="12967761" y="3795186"/>
            <a:ext cx="3858678" cy="1929339"/>
          </a:xfrm>
          <a:custGeom>
            <a:avLst/>
            <a:gdLst/>
            <a:ahLst/>
            <a:cxnLst/>
            <a:rect l="l" t="t" r="r" b="b"/>
            <a:pathLst>
              <a:path w="3858678" h="1929339">
                <a:moveTo>
                  <a:pt x="0" y="0"/>
                </a:moveTo>
                <a:lnTo>
                  <a:pt x="3858678" y="0"/>
                </a:lnTo>
                <a:lnTo>
                  <a:pt x="3858678" y="1929339"/>
                </a:lnTo>
                <a:lnTo>
                  <a:pt x="0" y="19293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6499" b="-16499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3966114" y="8787890"/>
            <a:ext cx="4441549" cy="1363067"/>
            <a:chOff x="0" y="0"/>
            <a:chExt cx="5922066" cy="1817423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243190"/>
              <a:ext cx="5922066" cy="1512424"/>
              <a:chOff x="0" y="0"/>
              <a:chExt cx="1641033" cy="4191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641033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41033" h="419100">
                    <a:moveTo>
                      <a:pt x="34044" y="0"/>
                    </a:moveTo>
                    <a:lnTo>
                      <a:pt x="1606989" y="0"/>
                    </a:lnTo>
                    <a:cubicBezTo>
                      <a:pt x="1625791" y="0"/>
                      <a:pt x="1641033" y="15242"/>
                      <a:pt x="1641033" y="34044"/>
                    </a:cubicBezTo>
                    <a:lnTo>
                      <a:pt x="1641033" y="385056"/>
                    </a:lnTo>
                    <a:cubicBezTo>
                      <a:pt x="1641033" y="403858"/>
                      <a:pt x="1625791" y="419100"/>
                      <a:pt x="1606989" y="419100"/>
                    </a:cubicBezTo>
                    <a:lnTo>
                      <a:pt x="34044" y="419100"/>
                    </a:lnTo>
                    <a:cubicBezTo>
                      <a:pt x="15242" y="419100"/>
                      <a:pt x="0" y="403858"/>
                      <a:pt x="0" y="385056"/>
                    </a:cubicBezTo>
                    <a:lnTo>
                      <a:pt x="0" y="34044"/>
                    </a:lnTo>
                    <a:cubicBezTo>
                      <a:pt x="0" y="15242"/>
                      <a:pt x="15242" y="0"/>
                      <a:pt x="340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1641033" cy="466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0" y="0"/>
              <a:ext cx="5359858" cy="1817423"/>
            </a:xfrm>
            <a:custGeom>
              <a:avLst/>
              <a:gdLst/>
              <a:ahLst/>
              <a:cxnLst/>
              <a:rect l="l" t="t" r="r" b="b"/>
              <a:pathLst>
                <a:path w="5359858" h="1817423">
                  <a:moveTo>
                    <a:pt x="0" y="0"/>
                  </a:moveTo>
                  <a:lnTo>
                    <a:pt x="5359858" y="0"/>
                  </a:lnTo>
                  <a:lnTo>
                    <a:pt x="5359858" y="1817423"/>
                  </a:lnTo>
                  <a:lnTo>
                    <a:pt x="0" y="1817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23" name="Freeform 23"/>
          <p:cNvSpPr/>
          <p:nvPr/>
        </p:nvSpPr>
        <p:spPr>
          <a:xfrm>
            <a:off x="1333401" y="8994778"/>
            <a:ext cx="2538493" cy="1112373"/>
          </a:xfrm>
          <a:custGeom>
            <a:avLst/>
            <a:gdLst/>
            <a:ahLst/>
            <a:cxnLst/>
            <a:rect l="l" t="t" r="r" b="b"/>
            <a:pathLst>
              <a:path w="2538493" h="1112373">
                <a:moveTo>
                  <a:pt x="0" y="0"/>
                </a:moveTo>
                <a:lnTo>
                  <a:pt x="2538493" y="0"/>
                </a:lnTo>
                <a:lnTo>
                  <a:pt x="2538493" y="1112373"/>
                </a:lnTo>
                <a:lnTo>
                  <a:pt x="0" y="111237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1028700" y="7956465"/>
            <a:ext cx="17192647" cy="10774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95"/>
              </a:lnSpc>
            </a:pPr>
            <a:r>
              <a:rPr lang="en-US" sz="206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BUY PROPERTIES | RENT-TO-OWN PROPERTIES | EQUITY SAVINGS | LOANS/MORTGAGES | PAYMENTS | INVESTMENTS | OFFPLAN ESCROW | PROPERTY INSURANCE</a:t>
            </a:r>
          </a:p>
          <a:p>
            <a:pPr algn="ctr">
              <a:lnSpc>
                <a:spcPts val="2895"/>
              </a:lnSpc>
            </a:pPr>
            <a:endParaRPr lang="en-US" sz="2068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31704" y="9610725"/>
            <a:ext cx="156244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671512" y="695325"/>
            <a:ext cx="16949738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00"/>
              </a:lnSpc>
            </a:pPr>
            <a:r>
              <a:rPr lang="en-US" sz="5000" u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Proppay Value Proposition Overview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172950" y="7381283"/>
            <a:ext cx="5448293" cy="1599213"/>
            <a:chOff x="0" y="0"/>
            <a:chExt cx="7264391" cy="2132284"/>
          </a:xfrm>
        </p:grpSpPr>
        <p:sp>
          <p:nvSpPr>
            <p:cNvPr id="5" name="TextBox 5"/>
            <p:cNvSpPr txBox="1"/>
            <p:nvPr/>
          </p:nvSpPr>
          <p:spPr>
            <a:xfrm>
              <a:off x="0" y="19050"/>
              <a:ext cx="7264391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00"/>
                </a:lnSpc>
              </a:pPr>
              <a:r>
                <a:rPr lang="en-US" sz="3000" b="1" u="none" strike="noStrike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Trust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117766"/>
              <a:ext cx="7264391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r>
                <a:rPr lang="en-US" sz="2200" b="1" u="none" strike="noStrike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Verified developers</a:t>
              </a:r>
              <a:r>
                <a:rPr lang="en-US" sz="2200" u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 ensure quality homes for buyers.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419850" y="7381283"/>
            <a:ext cx="5448300" cy="1599213"/>
            <a:chOff x="0" y="0"/>
            <a:chExt cx="7264400" cy="2132284"/>
          </a:xfrm>
        </p:grpSpPr>
        <p:sp>
          <p:nvSpPr>
            <p:cNvPr id="8" name="TextBox 8"/>
            <p:cNvSpPr txBox="1"/>
            <p:nvPr/>
          </p:nvSpPr>
          <p:spPr>
            <a:xfrm>
              <a:off x="0" y="19050"/>
              <a:ext cx="7264400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00"/>
                </a:lnSpc>
              </a:pPr>
              <a:r>
                <a:rPr lang="en-US" sz="3000" b="1" u="none" strike="noStrike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Affordability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17766"/>
              <a:ext cx="7264400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r>
                <a:rPr lang="en-US" sz="2200" u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Flexible terms up to </a:t>
              </a:r>
              <a:r>
                <a:rPr lang="en-US" sz="2200" b="1" u="none" strike="noStrike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20 years</a:t>
              </a:r>
              <a:r>
                <a:rPr lang="en-US" sz="2200" u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 for mortgage options.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6750" y="7359963"/>
            <a:ext cx="5448300" cy="1620533"/>
            <a:chOff x="0" y="0"/>
            <a:chExt cx="7264400" cy="216071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9050"/>
              <a:ext cx="7264400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00"/>
                </a:lnSpc>
              </a:pPr>
              <a:r>
                <a:rPr lang="en-US" sz="3000" b="1" u="none" strike="noStrike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Rates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146193"/>
              <a:ext cx="7264400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r>
                <a:rPr lang="en-US" sz="2200" b="1" u="none" strike="noStrike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Competitive interest rates</a:t>
              </a:r>
              <a:r>
                <a:rPr lang="en-US" sz="2200" u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 ensure affordability for homeowners.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671512" y="9387884"/>
            <a:ext cx="445682" cy="445682"/>
          </a:xfrm>
          <a:custGeom>
            <a:avLst/>
            <a:gdLst/>
            <a:ahLst/>
            <a:cxnLst/>
            <a:rect l="l" t="t" r="r" b="b"/>
            <a:pathLst>
              <a:path w="445682" h="445682">
                <a:moveTo>
                  <a:pt x="0" y="0"/>
                </a:moveTo>
                <a:lnTo>
                  <a:pt x="445683" y="0"/>
                </a:lnTo>
                <a:lnTo>
                  <a:pt x="445683" y="445682"/>
                </a:lnTo>
                <a:lnTo>
                  <a:pt x="0" y="445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7359380" y="9412274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3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66750" y="2457450"/>
            <a:ext cx="5448300" cy="4476750"/>
            <a:chOff x="0" y="0"/>
            <a:chExt cx="827486" cy="67992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7486" cy="679927"/>
            </a:xfrm>
            <a:custGeom>
              <a:avLst/>
              <a:gdLst/>
              <a:ahLst/>
              <a:cxnLst/>
              <a:rect l="l" t="t" r="r" b="b"/>
              <a:pathLst>
                <a:path w="827486" h="679927">
                  <a:moveTo>
                    <a:pt x="0" y="0"/>
                  </a:moveTo>
                  <a:lnTo>
                    <a:pt x="827486" y="0"/>
                  </a:lnTo>
                  <a:lnTo>
                    <a:pt x="827486" y="679927"/>
                  </a:lnTo>
                  <a:lnTo>
                    <a:pt x="0" y="679927"/>
                  </a:lnTo>
                  <a:close/>
                </a:path>
              </a:pathLst>
            </a:custGeom>
            <a:blipFill>
              <a:blip r:embed="rId4"/>
              <a:stretch>
                <a:fillRect l="-332" r="-332"/>
              </a:stretch>
            </a:blipFill>
            <a:ln w="1905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12172950" y="2457450"/>
            <a:ext cx="5443970" cy="4476750"/>
            <a:chOff x="0" y="0"/>
            <a:chExt cx="826828" cy="67992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6828" cy="679927"/>
            </a:xfrm>
            <a:custGeom>
              <a:avLst/>
              <a:gdLst/>
              <a:ahLst/>
              <a:cxnLst/>
              <a:rect l="l" t="t" r="r" b="b"/>
              <a:pathLst>
                <a:path w="826828" h="679927">
                  <a:moveTo>
                    <a:pt x="0" y="0"/>
                  </a:moveTo>
                  <a:lnTo>
                    <a:pt x="826828" y="0"/>
                  </a:lnTo>
                  <a:lnTo>
                    <a:pt x="826828" y="679927"/>
                  </a:lnTo>
                  <a:lnTo>
                    <a:pt x="0" y="679927"/>
                  </a:lnTo>
                  <a:close/>
                </a:path>
              </a:pathLst>
            </a:custGeom>
            <a:blipFill>
              <a:blip r:embed="rId5"/>
              <a:stretch>
                <a:fillRect l="-372" r="-372"/>
              </a:stretch>
            </a:blipFill>
            <a:ln w="1905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6419850" y="2457450"/>
            <a:ext cx="5448300" cy="4476750"/>
            <a:chOff x="0" y="0"/>
            <a:chExt cx="827486" cy="67992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27486" cy="679927"/>
            </a:xfrm>
            <a:custGeom>
              <a:avLst/>
              <a:gdLst/>
              <a:ahLst/>
              <a:cxnLst/>
              <a:rect l="l" t="t" r="r" b="b"/>
              <a:pathLst>
                <a:path w="827486" h="679927">
                  <a:moveTo>
                    <a:pt x="0" y="0"/>
                  </a:moveTo>
                  <a:lnTo>
                    <a:pt x="827486" y="0"/>
                  </a:lnTo>
                  <a:lnTo>
                    <a:pt x="827486" y="679927"/>
                  </a:lnTo>
                  <a:lnTo>
                    <a:pt x="0" y="679927"/>
                  </a:lnTo>
                  <a:close/>
                </a:path>
              </a:pathLst>
            </a:custGeom>
            <a:blipFill>
              <a:blip r:embed="rId6"/>
              <a:stretch>
                <a:fillRect l="-332" r="-332"/>
              </a:stretch>
            </a:blipFill>
            <a:ln w="1905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3162417" y="9149548"/>
            <a:ext cx="3067476" cy="941378"/>
            <a:chOff x="0" y="0"/>
            <a:chExt cx="4089968" cy="1255170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167954"/>
              <a:ext cx="4089968" cy="1044528"/>
              <a:chOff x="0" y="0"/>
              <a:chExt cx="1641033" cy="4191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641033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41033" h="419100">
                    <a:moveTo>
                      <a:pt x="34044" y="0"/>
                    </a:moveTo>
                    <a:lnTo>
                      <a:pt x="1606989" y="0"/>
                    </a:lnTo>
                    <a:cubicBezTo>
                      <a:pt x="1625791" y="0"/>
                      <a:pt x="1641033" y="15242"/>
                      <a:pt x="1641033" y="34044"/>
                    </a:cubicBezTo>
                    <a:lnTo>
                      <a:pt x="1641033" y="385056"/>
                    </a:lnTo>
                    <a:cubicBezTo>
                      <a:pt x="1641033" y="403858"/>
                      <a:pt x="1625791" y="419100"/>
                      <a:pt x="1606989" y="419100"/>
                    </a:cubicBezTo>
                    <a:lnTo>
                      <a:pt x="34044" y="419100"/>
                    </a:lnTo>
                    <a:cubicBezTo>
                      <a:pt x="15242" y="419100"/>
                      <a:pt x="0" y="403858"/>
                      <a:pt x="0" y="385056"/>
                    </a:cubicBezTo>
                    <a:lnTo>
                      <a:pt x="0" y="34044"/>
                    </a:lnTo>
                    <a:cubicBezTo>
                      <a:pt x="0" y="15242"/>
                      <a:pt x="15242" y="0"/>
                      <a:pt x="340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1641033" cy="466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0" y="0"/>
              <a:ext cx="3701689" cy="1255170"/>
            </a:xfrm>
            <a:custGeom>
              <a:avLst/>
              <a:gdLst/>
              <a:ahLst/>
              <a:cxnLst/>
              <a:rect l="l" t="t" r="r" b="b"/>
              <a:pathLst>
                <a:path w="3701689" h="1255170">
                  <a:moveTo>
                    <a:pt x="0" y="0"/>
                  </a:moveTo>
                  <a:lnTo>
                    <a:pt x="3701689" y="0"/>
                  </a:lnTo>
                  <a:lnTo>
                    <a:pt x="3701689" y="1255170"/>
                  </a:lnTo>
                  <a:lnTo>
                    <a:pt x="0" y="1255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26" name="Freeform 26"/>
          <p:cNvSpPr/>
          <p:nvPr/>
        </p:nvSpPr>
        <p:spPr>
          <a:xfrm>
            <a:off x="1294851" y="9312052"/>
            <a:ext cx="1753164" cy="768241"/>
          </a:xfrm>
          <a:custGeom>
            <a:avLst/>
            <a:gdLst/>
            <a:ahLst/>
            <a:cxnLst/>
            <a:rect l="l" t="t" r="r" b="b"/>
            <a:pathLst>
              <a:path w="1753164" h="768241">
                <a:moveTo>
                  <a:pt x="0" y="0"/>
                </a:moveTo>
                <a:lnTo>
                  <a:pt x="1753164" y="0"/>
                </a:lnTo>
                <a:lnTo>
                  <a:pt x="1753164" y="768241"/>
                </a:lnTo>
                <a:lnTo>
                  <a:pt x="0" y="768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31704" y="9610725"/>
            <a:ext cx="156244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671512" y="695325"/>
            <a:ext cx="16949738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500"/>
              </a:lnSpc>
            </a:pPr>
            <a:r>
              <a:rPr lang="en-US" sz="5000" u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Proppay Value Proposition Explained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2172950" y="7381283"/>
            <a:ext cx="5448293" cy="1599213"/>
            <a:chOff x="0" y="0"/>
            <a:chExt cx="7264391" cy="2132284"/>
          </a:xfrm>
        </p:grpSpPr>
        <p:sp>
          <p:nvSpPr>
            <p:cNvPr id="5" name="TextBox 5"/>
            <p:cNvSpPr txBox="1"/>
            <p:nvPr/>
          </p:nvSpPr>
          <p:spPr>
            <a:xfrm>
              <a:off x="0" y="19050"/>
              <a:ext cx="7264391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00"/>
                </a:lnSpc>
              </a:pPr>
              <a:r>
                <a:rPr lang="en-US" sz="3000" b="1" u="none" strike="noStrike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Payments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117766"/>
              <a:ext cx="7264391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r>
                <a:rPr lang="en-US" sz="2200" u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Integrated services streamline transactions for peace of mind.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419850" y="7381283"/>
            <a:ext cx="5448300" cy="1599213"/>
            <a:chOff x="0" y="0"/>
            <a:chExt cx="7264400" cy="2132284"/>
          </a:xfrm>
        </p:grpSpPr>
        <p:sp>
          <p:nvSpPr>
            <p:cNvPr id="8" name="TextBox 8"/>
            <p:cNvSpPr txBox="1"/>
            <p:nvPr/>
          </p:nvSpPr>
          <p:spPr>
            <a:xfrm>
              <a:off x="0" y="19050"/>
              <a:ext cx="7264400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00"/>
                </a:lnSpc>
              </a:pPr>
              <a:r>
                <a:rPr lang="en-US" sz="3000" b="1" u="none" strike="noStrike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Ownership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117766"/>
              <a:ext cx="7264400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r>
                <a:rPr lang="en-US" sz="2200" u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Equity savings programs support affordable homeownership options.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6750" y="7359963"/>
            <a:ext cx="5448300" cy="1620533"/>
            <a:chOff x="0" y="0"/>
            <a:chExt cx="7264400" cy="216071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9050"/>
              <a:ext cx="7264400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00"/>
                </a:lnSpc>
              </a:pPr>
              <a:r>
                <a:rPr lang="en-US" sz="3000" b="1" u="none" strike="noStrike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Developers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146193"/>
              <a:ext cx="7264400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080"/>
                </a:lnSpc>
              </a:pPr>
              <a:r>
                <a:rPr lang="en-US" sz="2200" u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Verified developers ensure quality and reliability in projects.</a:t>
              </a:r>
            </a:p>
          </p:txBody>
        </p:sp>
      </p:grpSp>
      <p:sp>
        <p:nvSpPr>
          <p:cNvPr id="13" name="Freeform 13"/>
          <p:cNvSpPr/>
          <p:nvPr/>
        </p:nvSpPr>
        <p:spPr>
          <a:xfrm>
            <a:off x="671512" y="9387884"/>
            <a:ext cx="445682" cy="445682"/>
          </a:xfrm>
          <a:custGeom>
            <a:avLst/>
            <a:gdLst/>
            <a:ahLst/>
            <a:cxnLst/>
            <a:rect l="l" t="t" r="r" b="b"/>
            <a:pathLst>
              <a:path w="445682" h="445682">
                <a:moveTo>
                  <a:pt x="0" y="0"/>
                </a:moveTo>
                <a:lnTo>
                  <a:pt x="445683" y="0"/>
                </a:lnTo>
                <a:lnTo>
                  <a:pt x="445683" y="445682"/>
                </a:lnTo>
                <a:lnTo>
                  <a:pt x="0" y="445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7359380" y="9412274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4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66750" y="2457450"/>
            <a:ext cx="5448300" cy="4476750"/>
            <a:chOff x="0" y="0"/>
            <a:chExt cx="827486" cy="67992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7486" cy="679927"/>
            </a:xfrm>
            <a:custGeom>
              <a:avLst/>
              <a:gdLst/>
              <a:ahLst/>
              <a:cxnLst/>
              <a:rect l="l" t="t" r="r" b="b"/>
              <a:pathLst>
                <a:path w="827486" h="679927">
                  <a:moveTo>
                    <a:pt x="0" y="0"/>
                  </a:moveTo>
                  <a:lnTo>
                    <a:pt x="827486" y="0"/>
                  </a:lnTo>
                  <a:lnTo>
                    <a:pt x="827486" y="679927"/>
                  </a:lnTo>
                  <a:lnTo>
                    <a:pt x="0" y="679927"/>
                  </a:lnTo>
                  <a:close/>
                </a:path>
              </a:pathLst>
            </a:custGeom>
            <a:blipFill>
              <a:blip r:embed="rId4"/>
              <a:stretch>
                <a:fillRect l="-332" r="-332"/>
              </a:stretch>
            </a:blipFill>
            <a:ln w="1905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12172950" y="2457450"/>
            <a:ext cx="5443970" cy="4476750"/>
            <a:chOff x="0" y="0"/>
            <a:chExt cx="826828" cy="67992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6828" cy="679927"/>
            </a:xfrm>
            <a:custGeom>
              <a:avLst/>
              <a:gdLst/>
              <a:ahLst/>
              <a:cxnLst/>
              <a:rect l="l" t="t" r="r" b="b"/>
              <a:pathLst>
                <a:path w="826828" h="679927">
                  <a:moveTo>
                    <a:pt x="0" y="0"/>
                  </a:moveTo>
                  <a:lnTo>
                    <a:pt x="826828" y="0"/>
                  </a:lnTo>
                  <a:lnTo>
                    <a:pt x="826828" y="679927"/>
                  </a:lnTo>
                  <a:lnTo>
                    <a:pt x="0" y="679927"/>
                  </a:lnTo>
                  <a:close/>
                </a:path>
              </a:pathLst>
            </a:custGeom>
            <a:blipFill>
              <a:blip r:embed="rId5"/>
              <a:stretch>
                <a:fillRect l="-372" r="-372"/>
              </a:stretch>
            </a:blipFill>
            <a:ln w="1905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19" name="Group 19"/>
          <p:cNvGrpSpPr/>
          <p:nvPr/>
        </p:nvGrpSpPr>
        <p:grpSpPr>
          <a:xfrm>
            <a:off x="6419850" y="2457450"/>
            <a:ext cx="5448300" cy="4476750"/>
            <a:chOff x="0" y="0"/>
            <a:chExt cx="827486" cy="67992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27486" cy="679927"/>
            </a:xfrm>
            <a:custGeom>
              <a:avLst/>
              <a:gdLst/>
              <a:ahLst/>
              <a:cxnLst/>
              <a:rect l="l" t="t" r="r" b="b"/>
              <a:pathLst>
                <a:path w="827486" h="679927">
                  <a:moveTo>
                    <a:pt x="0" y="0"/>
                  </a:moveTo>
                  <a:lnTo>
                    <a:pt x="827486" y="0"/>
                  </a:lnTo>
                  <a:lnTo>
                    <a:pt x="827486" y="679927"/>
                  </a:lnTo>
                  <a:lnTo>
                    <a:pt x="0" y="679927"/>
                  </a:lnTo>
                  <a:close/>
                </a:path>
              </a:pathLst>
            </a:custGeom>
            <a:blipFill>
              <a:blip r:embed="rId6"/>
              <a:stretch>
                <a:fillRect l="-332" r="-332"/>
              </a:stretch>
            </a:blipFill>
            <a:ln w="19050" cap="sq">
              <a:solidFill>
                <a:srgbClr val="FFFFFF"/>
              </a:solidFill>
              <a:prstDash val="solid"/>
              <a:miter/>
            </a:ln>
          </p:spPr>
        </p:sp>
      </p:grpSp>
      <p:grpSp>
        <p:nvGrpSpPr>
          <p:cNvPr id="21" name="Group 21"/>
          <p:cNvGrpSpPr/>
          <p:nvPr/>
        </p:nvGrpSpPr>
        <p:grpSpPr>
          <a:xfrm>
            <a:off x="3162417" y="9149548"/>
            <a:ext cx="3067476" cy="941378"/>
            <a:chOff x="0" y="0"/>
            <a:chExt cx="4089968" cy="1255170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167954"/>
              <a:ext cx="4089968" cy="1044528"/>
              <a:chOff x="0" y="0"/>
              <a:chExt cx="1641033" cy="4191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641033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41033" h="419100">
                    <a:moveTo>
                      <a:pt x="34044" y="0"/>
                    </a:moveTo>
                    <a:lnTo>
                      <a:pt x="1606989" y="0"/>
                    </a:lnTo>
                    <a:cubicBezTo>
                      <a:pt x="1625791" y="0"/>
                      <a:pt x="1641033" y="15242"/>
                      <a:pt x="1641033" y="34044"/>
                    </a:cubicBezTo>
                    <a:lnTo>
                      <a:pt x="1641033" y="385056"/>
                    </a:lnTo>
                    <a:cubicBezTo>
                      <a:pt x="1641033" y="403858"/>
                      <a:pt x="1625791" y="419100"/>
                      <a:pt x="1606989" y="419100"/>
                    </a:cubicBezTo>
                    <a:lnTo>
                      <a:pt x="34044" y="419100"/>
                    </a:lnTo>
                    <a:cubicBezTo>
                      <a:pt x="15242" y="419100"/>
                      <a:pt x="0" y="403858"/>
                      <a:pt x="0" y="385056"/>
                    </a:cubicBezTo>
                    <a:lnTo>
                      <a:pt x="0" y="34044"/>
                    </a:lnTo>
                    <a:cubicBezTo>
                      <a:pt x="0" y="15242"/>
                      <a:pt x="15242" y="0"/>
                      <a:pt x="340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1641033" cy="466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25" name="Freeform 25"/>
            <p:cNvSpPr/>
            <p:nvPr/>
          </p:nvSpPr>
          <p:spPr>
            <a:xfrm>
              <a:off x="0" y="0"/>
              <a:ext cx="3701689" cy="1255170"/>
            </a:xfrm>
            <a:custGeom>
              <a:avLst/>
              <a:gdLst/>
              <a:ahLst/>
              <a:cxnLst/>
              <a:rect l="l" t="t" r="r" b="b"/>
              <a:pathLst>
                <a:path w="3701689" h="1255170">
                  <a:moveTo>
                    <a:pt x="0" y="0"/>
                  </a:moveTo>
                  <a:lnTo>
                    <a:pt x="3701689" y="0"/>
                  </a:lnTo>
                  <a:lnTo>
                    <a:pt x="3701689" y="1255170"/>
                  </a:lnTo>
                  <a:lnTo>
                    <a:pt x="0" y="1255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</p:grpSp>
      <p:sp>
        <p:nvSpPr>
          <p:cNvPr id="26" name="Freeform 26"/>
          <p:cNvSpPr/>
          <p:nvPr/>
        </p:nvSpPr>
        <p:spPr>
          <a:xfrm>
            <a:off x="1294851" y="9312052"/>
            <a:ext cx="1753164" cy="768241"/>
          </a:xfrm>
          <a:custGeom>
            <a:avLst/>
            <a:gdLst/>
            <a:ahLst/>
            <a:cxnLst/>
            <a:rect l="l" t="t" r="r" b="b"/>
            <a:pathLst>
              <a:path w="1753164" h="768241">
                <a:moveTo>
                  <a:pt x="0" y="0"/>
                </a:moveTo>
                <a:lnTo>
                  <a:pt x="1753164" y="0"/>
                </a:lnTo>
                <a:lnTo>
                  <a:pt x="1753164" y="768241"/>
                </a:lnTo>
                <a:lnTo>
                  <a:pt x="0" y="768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31704" y="9610725"/>
            <a:ext cx="15624461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671512" y="9387884"/>
            <a:ext cx="445682" cy="445682"/>
          </a:xfrm>
          <a:custGeom>
            <a:avLst/>
            <a:gdLst/>
            <a:ahLst/>
            <a:cxnLst/>
            <a:rect l="l" t="t" r="r" b="b"/>
            <a:pathLst>
              <a:path w="445682" h="445682">
                <a:moveTo>
                  <a:pt x="0" y="0"/>
                </a:moveTo>
                <a:lnTo>
                  <a:pt x="445683" y="0"/>
                </a:lnTo>
                <a:lnTo>
                  <a:pt x="445683" y="445682"/>
                </a:lnTo>
                <a:lnTo>
                  <a:pt x="0" y="4456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410794">
            <a:off x="14883321" y="-3075217"/>
            <a:ext cx="7440338" cy="5072958"/>
          </a:xfrm>
          <a:custGeom>
            <a:avLst/>
            <a:gdLst/>
            <a:ahLst/>
            <a:cxnLst/>
            <a:rect l="l" t="t" r="r" b="b"/>
            <a:pathLst>
              <a:path w="7440338" h="5072958">
                <a:moveTo>
                  <a:pt x="0" y="0"/>
                </a:moveTo>
                <a:lnTo>
                  <a:pt x="7440338" y="0"/>
                </a:lnTo>
                <a:lnTo>
                  <a:pt x="7440338" y="5072958"/>
                </a:lnTo>
                <a:lnTo>
                  <a:pt x="0" y="5072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66750" y="2109102"/>
            <a:ext cx="3972395" cy="2150059"/>
          </a:xfrm>
          <a:custGeom>
            <a:avLst/>
            <a:gdLst/>
            <a:ahLst/>
            <a:cxnLst/>
            <a:rect l="l" t="t" r="r" b="b"/>
            <a:pathLst>
              <a:path w="3972395" h="2150059">
                <a:moveTo>
                  <a:pt x="0" y="0"/>
                </a:moveTo>
                <a:lnTo>
                  <a:pt x="3972395" y="0"/>
                </a:lnTo>
                <a:lnTo>
                  <a:pt x="3972395" y="2150059"/>
                </a:lnTo>
                <a:lnTo>
                  <a:pt x="0" y="21500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419850" y="2038350"/>
            <a:ext cx="2545062" cy="2217386"/>
          </a:xfrm>
          <a:custGeom>
            <a:avLst/>
            <a:gdLst/>
            <a:ahLst/>
            <a:cxnLst/>
            <a:rect l="l" t="t" r="r" b="b"/>
            <a:pathLst>
              <a:path w="2545062" h="2217386">
                <a:moveTo>
                  <a:pt x="0" y="0"/>
                </a:moveTo>
                <a:lnTo>
                  <a:pt x="2545062" y="0"/>
                </a:lnTo>
                <a:lnTo>
                  <a:pt x="2545062" y="2217386"/>
                </a:lnTo>
                <a:lnTo>
                  <a:pt x="0" y="221738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950077" y="1744631"/>
            <a:ext cx="5650629" cy="2514530"/>
          </a:xfrm>
          <a:custGeom>
            <a:avLst/>
            <a:gdLst/>
            <a:ahLst/>
            <a:cxnLst/>
            <a:rect l="l" t="t" r="r" b="b"/>
            <a:pathLst>
              <a:path w="5650629" h="2514530">
                <a:moveTo>
                  <a:pt x="0" y="0"/>
                </a:moveTo>
                <a:lnTo>
                  <a:pt x="5650630" y="0"/>
                </a:lnTo>
                <a:lnTo>
                  <a:pt x="5650630" y="2514530"/>
                </a:lnTo>
                <a:lnTo>
                  <a:pt x="0" y="251453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66750" y="742950"/>
            <a:ext cx="11201400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00"/>
              </a:lnSpc>
            </a:pPr>
            <a:r>
              <a:rPr lang="en-US" sz="9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How Proppay Works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66750" y="4259161"/>
            <a:ext cx="5448300" cy="1477645"/>
            <a:chOff x="0" y="0"/>
            <a:chExt cx="7264400" cy="197019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9050"/>
              <a:ext cx="7264400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00"/>
                </a:lnSpc>
              </a:pPr>
              <a:r>
                <a:rPr lang="en-US" sz="3000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Create Account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955675"/>
              <a:ext cx="7264400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Visit PROPPAY.COOP and easily set up your account.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419850" y="4259161"/>
            <a:ext cx="5448300" cy="1488687"/>
            <a:chOff x="0" y="0"/>
            <a:chExt cx="7264400" cy="1984916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9050"/>
              <a:ext cx="7264400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00"/>
                </a:lnSpc>
              </a:pPr>
              <a:r>
                <a:rPr lang="en-US" sz="3000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Registration Type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70398"/>
              <a:ext cx="7264400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Choose your registration type to proceed with sign-up.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373857" y="9412274"/>
            <a:ext cx="152400" cy="209550"/>
          </a:xfrm>
          <a:prstGeom prst="rect">
            <a:avLst/>
          </a:prstGeom>
        </p:spPr>
        <p:txBody>
          <a:bodyPr wrap="none" lIns="0" tIns="0" rIns="0" bIns="0" rtlCol="0" anchor="t">
            <a:spAutoFit/>
          </a:bodyPr>
          <a:lstStyle/>
          <a:p>
            <a:pPr marL="0" lvl="0" indent="0" algn="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5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66750" y="6946728"/>
            <a:ext cx="5448300" cy="1477645"/>
            <a:chOff x="0" y="0"/>
            <a:chExt cx="7264400" cy="1970193"/>
          </a:xfrm>
        </p:grpSpPr>
        <p:sp>
          <p:nvSpPr>
            <p:cNvPr id="17" name="TextBox 17"/>
            <p:cNvSpPr txBox="1"/>
            <p:nvPr/>
          </p:nvSpPr>
          <p:spPr>
            <a:xfrm>
              <a:off x="0" y="19050"/>
              <a:ext cx="7264400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00"/>
                </a:lnSpc>
              </a:pPr>
              <a:r>
                <a:rPr lang="en-US" sz="3000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Complete Profile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955675"/>
              <a:ext cx="7264400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Fill out your profile and provide all necessary details.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419850" y="6935686"/>
            <a:ext cx="5448300" cy="1488687"/>
            <a:chOff x="0" y="0"/>
            <a:chExt cx="7264400" cy="1984916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9050"/>
              <a:ext cx="7264400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00"/>
                </a:lnSpc>
              </a:pPr>
              <a:r>
                <a:rPr lang="en-US" sz="3000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Apply for Financing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970398"/>
              <a:ext cx="7264400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Submit your application and discover verified property options.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173280" y="4259161"/>
            <a:ext cx="5447970" cy="1488687"/>
            <a:chOff x="0" y="0"/>
            <a:chExt cx="7263960" cy="1984916"/>
          </a:xfrm>
        </p:grpSpPr>
        <p:sp>
          <p:nvSpPr>
            <p:cNvPr id="23" name="TextBox 23"/>
            <p:cNvSpPr txBox="1"/>
            <p:nvPr/>
          </p:nvSpPr>
          <p:spPr>
            <a:xfrm>
              <a:off x="0" y="19050"/>
              <a:ext cx="7263960" cy="5905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00"/>
                </a:lnSpc>
              </a:pPr>
              <a:r>
                <a:rPr lang="en-US" sz="3000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Check Eligibility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970398"/>
              <a:ext cx="7263960" cy="101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Assess your loan eligibility with a quick online check.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162417" y="9149548"/>
            <a:ext cx="3067476" cy="941378"/>
            <a:chOff x="0" y="0"/>
            <a:chExt cx="4089968" cy="125517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167954"/>
              <a:ext cx="4089968" cy="1044528"/>
              <a:chOff x="0" y="0"/>
              <a:chExt cx="1641033" cy="4191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641033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41033" h="419100">
                    <a:moveTo>
                      <a:pt x="34044" y="0"/>
                    </a:moveTo>
                    <a:lnTo>
                      <a:pt x="1606989" y="0"/>
                    </a:lnTo>
                    <a:cubicBezTo>
                      <a:pt x="1625791" y="0"/>
                      <a:pt x="1641033" y="15242"/>
                      <a:pt x="1641033" y="34044"/>
                    </a:cubicBezTo>
                    <a:lnTo>
                      <a:pt x="1641033" y="385056"/>
                    </a:lnTo>
                    <a:cubicBezTo>
                      <a:pt x="1641033" y="403858"/>
                      <a:pt x="1625791" y="419100"/>
                      <a:pt x="1606989" y="419100"/>
                    </a:cubicBezTo>
                    <a:lnTo>
                      <a:pt x="34044" y="419100"/>
                    </a:lnTo>
                    <a:cubicBezTo>
                      <a:pt x="15242" y="419100"/>
                      <a:pt x="0" y="403858"/>
                      <a:pt x="0" y="385056"/>
                    </a:cubicBezTo>
                    <a:lnTo>
                      <a:pt x="0" y="34044"/>
                    </a:lnTo>
                    <a:cubicBezTo>
                      <a:pt x="0" y="15242"/>
                      <a:pt x="15242" y="0"/>
                      <a:pt x="340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1641033" cy="466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29" name="Freeform 29"/>
            <p:cNvSpPr/>
            <p:nvPr/>
          </p:nvSpPr>
          <p:spPr>
            <a:xfrm>
              <a:off x="0" y="0"/>
              <a:ext cx="3701689" cy="1255170"/>
            </a:xfrm>
            <a:custGeom>
              <a:avLst/>
              <a:gdLst/>
              <a:ahLst/>
              <a:cxnLst/>
              <a:rect l="l" t="t" r="r" b="b"/>
              <a:pathLst>
                <a:path w="3701689" h="1255170">
                  <a:moveTo>
                    <a:pt x="0" y="0"/>
                  </a:moveTo>
                  <a:lnTo>
                    <a:pt x="3701689" y="0"/>
                  </a:lnTo>
                  <a:lnTo>
                    <a:pt x="3701689" y="1255170"/>
                  </a:lnTo>
                  <a:lnTo>
                    <a:pt x="0" y="1255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30" name="Freeform 30"/>
          <p:cNvSpPr/>
          <p:nvPr/>
        </p:nvSpPr>
        <p:spPr>
          <a:xfrm>
            <a:off x="1294851" y="9312052"/>
            <a:ext cx="1753164" cy="768241"/>
          </a:xfrm>
          <a:custGeom>
            <a:avLst/>
            <a:gdLst/>
            <a:ahLst/>
            <a:cxnLst/>
            <a:rect l="l" t="t" r="r" b="b"/>
            <a:pathLst>
              <a:path w="1753164" h="768241">
                <a:moveTo>
                  <a:pt x="0" y="0"/>
                </a:moveTo>
                <a:lnTo>
                  <a:pt x="1753164" y="0"/>
                </a:lnTo>
                <a:lnTo>
                  <a:pt x="1753164" y="768241"/>
                </a:lnTo>
                <a:lnTo>
                  <a:pt x="0" y="76824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B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>
            <a:off x="9296400" y="3360089"/>
            <a:ext cx="8324850" cy="0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H="1">
            <a:off x="9296400" y="6036614"/>
            <a:ext cx="8324850" cy="6369"/>
          </a:xfrm>
          <a:prstGeom prst="line">
            <a:avLst/>
          </a:prstGeom>
          <a:ln w="1905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3162417" y="9149548"/>
            <a:ext cx="3067476" cy="941378"/>
            <a:chOff x="0" y="0"/>
            <a:chExt cx="4089968" cy="125517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167954"/>
              <a:ext cx="4089968" cy="1044528"/>
              <a:chOff x="0" y="0"/>
              <a:chExt cx="1641033" cy="4191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641033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1641033" h="419100">
                    <a:moveTo>
                      <a:pt x="34044" y="0"/>
                    </a:moveTo>
                    <a:lnTo>
                      <a:pt x="1606989" y="0"/>
                    </a:lnTo>
                    <a:cubicBezTo>
                      <a:pt x="1625791" y="0"/>
                      <a:pt x="1641033" y="15242"/>
                      <a:pt x="1641033" y="34044"/>
                    </a:cubicBezTo>
                    <a:lnTo>
                      <a:pt x="1641033" y="385056"/>
                    </a:lnTo>
                    <a:cubicBezTo>
                      <a:pt x="1641033" y="403858"/>
                      <a:pt x="1625791" y="419100"/>
                      <a:pt x="1606989" y="419100"/>
                    </a:cubicBezTo>
                    <a:lnTo>
                      <a:pt x="34044" y="419100"/>
                    </a:lnTo>
                    <a:cubicBezTo>
                      <a:pt x="15242" y="419100"/>
                      <a:pt x="0" y="403858"/>
                      <a:pt x="0" y="385056"/>
                    </a:cubicBezTo>
                    <a:lnTo>
                      <a:pt x="0" y="34044"/>
                    </a:lnTo>
                    <a:cubicBezTo>
                      <a:pt x="0" y="15242"/>
                      <a:pt x="15242" y="0"/>
                      <a:pt x="3404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1641033" cy="4667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79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0" y="0"/>
              <a:ext cx="3701689" cy="1255170"/>
            </a:xfrm>
            <a:custGeom>
              <a:avLst/>
              <a:gdLst/>
              <a:ahLst/>
              <a:cxnLst/>
              <a:rect l="l" t="t" r="r" b="b"/>
              <a:pathLst>
                <a:path w="3701689" h="1255170">
                  <a:moveTo>
                    <a:pt x="0" y="0"/>
                  </a:moveTo>
                  <a:lnTo>
                    <a:pt x="3701689" y="0"/>
                  </a:lnTo>
                  <a:lnTo>
                    <a:pt x="3701689" y="1255170"/>
                  </a:lnTo>
                  <a:lnTo>
                    <a:pt x="0" y="12551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294851" y="9312052"/>
            <a:ext cx="1753164" cy="768241"/>
          </a:xfrm>
          <a:custGeom>
            <a:avLst/>
            <a:gdLst/>
            <a:ahLst/>
            <a:cxnLst/>
            <a:rect l="l" t="t" r="r" b="b"/>
            <a:pathLst>
              <a:path w="1753164" h="768241">
                <a:moveTo>
                  <a:pt x="0" y="0"/>
                </a:moveTo>
                <a:lnTo>
                  <a:pt x="1753164" y="0"/>
                </a:lnTo>
                <a:lnTo>
                  <a:pt x="1753164" y="768241"/>
                </a:lnTo>
                <a:lnTo>
                  <a:pt x="0" y="768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389893" y="7177184"/>
            <a:ext cx="3411722" cy="2518988"/>
          </a:xfrm>
          <a:custGeom>
            <a:avLst/>
            <a:gdLst/>
            <a:ahLst/>
            <a:cxnLst/>
            <a:rect l="l" t="t" r="r" b="b"/>
            <a:pathLst>
              <a:path w="3411722" h="2518988">
                <a:moveTo>
                  <a:pt x="0" y="0"/>
                </a:moveTo>
                <a:lnTo>
                  <a:pt x="3411722" y="0"/>
                </a:lnTo>
                <a:lnTo>
                  <a:pt x="3411722" y="2518989"/>
                </a:lnTo>
                <a:lnTo>
                  <a:pt x="0" y="25189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66750" y="1638300"/>
            <a:ext cx="7191375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00"/>
              </a:lnSpc>
            </a:pPr>
            <a:r>
              <a:rPr lang="en-US" sz="9000" u="none" strike="noStrik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Join Proppay Today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296400" y="1318882"/>
            <a:ext cx="8324850" cy="1405255"/>
            <a:chOff x="0" y="0"/>
            <a:chExt cx="11099800" cy="187367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47625"/>
              <a:ext cx="11099800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website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86198"/>
              <a:ext cx="11099800" cy="1387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</a:pPr>
              <a:r>
                <a:rPr lang="en-US" sz="3000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www.pr</a:t>
              </a:r>
              <a:r>
                <a:rPr lang="en-US" sz="3000" b="1" u="none" strike="noStrike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oppay.coop</a:t>
              </a:r>
            </a:p>
            <a:p>
              <a:pPr marL="0" lvl="0" indent="0" algn="l">
                <a:lnSpc>
                  <a:spcPts val="4200"/>
                </a:lnSpc>
              </a:pPr>
              <a:endParaRPr lang="en-US" sz="3000" b="1" u="none" strike="noStrike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296400" y="3839707"/>
            <a:ext cx="8324850" cy="1416982"/>
            <a:chOff x="0" y="0"/>
            <a:chExt cx="11099800" cy="188931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47625"/>
              <a:ext cx="11099800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</a:pPr>
              <a:r>
                <a:rPr lang="en-US" sz="2200" u="none" strike="noStrike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Phone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501835"/>
              <a:ext cx="11099800" cy="13874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</a:pPr>
              <a:r>
                <a:rPr lang="en-US" sz="3000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+</a:t>
              </a:r>
              <a:r>
                <a:rPr lang="en-US" sz="3000" b="1" u="none" strike="noStrike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234 701 630 5349</a:t>
              </a:r>
            </a:p>
            <a:p>
              <a:pPr marL="0" lvl="0" indent="0" algn="l">
                <a:lnSpc>
                  <a:spcPts val="4200"/>
                </a:lnSpc>
              </a:pPr>
              <a:endParaRPr lang="en-US" sz="3000" b="1" u="none" strike="noStrike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296400" y="6681158"/>
            <a:ext cx="8324850" cy="871855"/>
            <a:chOff x="0" y="0"/>
            <a:chExt cx="11099800" cy="1162473"/>
          </a:xfrm>
        </p:grpSpPr>
        <p:sp>
          <p:nvSpPr>
            <p:cNvPr id="19" name="TextBox 19"/>
            <p:cNvSpPr txBox="1"/>
            <p:nvPr/>
          </p:nvSpPr>
          <p:spPr>
            <a:xfrm>
              <a:off x="0" y="-47625"/>
              <a:ext cx="11099800" cy="493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</a:pPr>
              <a:r>
                <a:rPr lang="en-US" sz="22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App stores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486198"/>
              <a:ext cx="11099800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243</Words>
  <Application>Microsoft Office PowerPoint</Application>
  <PresentationFormat>Custom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Raleway</vt:lpstr>
      <vt:lpstr>Arial</vt:lpstr>
      <vt:lpstr>Raleway Bold</vt:lpstr>
      <vt:lpstr>Calibri</vt:lpstr>
      <vt:lpstr>Canva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Proppay Presentation - Cooperative Housing Finance Platform</dc:title>
  <dc:description>Presentation - Digital Cooperative Housing Finance</dc:description>
  <cp:lastModifiedBy>hp</cp:lastModifiedBy>
  <cp:revision>4</cp:revision>
  <cp:lastPrinted>2025-11-17T22:18:57Z</cp:lastPrinted>
  <dcterms:created xsi:type="dcterms:W3CDTF">2006-08-16T00:00:00Z</dcterms:created>
  <dcterms:modified xsi:type="dcterms:W3CDTF">2025-11-17T22:24:05Z</dcterms:modified>
  <dc:identifier>DAG48KEN1_I</dc:identifier>
</cp:coreProperties>
</file>